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4" r:id="rId5"/>
    <p:sldMasterId id="2147483675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</p:sldIdLst>
  <p:sldSz cy="5143500" cx="9144000"/>
  <p:notesSz cx="6858000" cy="9144000"/>
  <p:embeddedFontLst>
    <p:embeddedFont>
      <p:font typeface="Roboto"/>
      <p:regular r:id="rId17"/>
      <p:bold r:id="rId18"/>
      <p:italic r:id="rId19"/>
      <p:boldItalic r:id="rId20"/>
    </p:embeddedFont>
    <p:embeddedFont>
      <p:font typeface="Montserrat"/>
      <p:regular r:id="rId21"/>
      <p:bold r:id="rId22"/>
      <p:italic r:id="rId23"/>
      <p:boldItalic r:id="rId24"/>
    </p:embeddedFont>
    <p:embeddedFont>
      <p:font typeface="Lato"/>
      <p:regular r:id="rId25"/>
      <p:bold r:id="rId26"/>
      <p:italic r:id="rId27"/>
      <p:boldItalic r:id="rId28"/>
    </p:embeddedFont>
    <p:embeddedFont>
      <p:font typeface="Viga"/>
      <p:regular r:id="rId29"/>
    </p:embeddedFont>
    <p:embeddedFont>
      <p:font typeface="DM Sans"/>
      <p:regular r:id="rId30"/>
      <p:bold r:id="rId31"/>
      <p:italic r:id="rId32"/>
      <p:bold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557F0983-3FFC-4EB0-A2DF-A57C885DDF4F}">
  <a:tblStyle styleId="{557F0983-3FFC-4EB0-A2DF-A57C885DDF4F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boldItalic.fntdata"/><Relationship Id="rId22" Type="http://schemas.openxmlformats.org/officeDocument/2006/relationships/font" Target="fonts/Montserrat-bold.fntdata"/><Relationship Id="rId21" Type="http://schemas.openxmlformats.org/officeDocument/2006/relationships/font" Target="fonts/Montserrat-regular.fntdata"/><Relationship Id="rId24" Type="http://schemas.openxmlformats.org/officeDocument/2006/relationships/font" Target="fonts/Montserrat-boldItalic.fntdata"/><Relationship Id="rId23" Type="http://schemas.openxmlformats.org/officeDocument/2006/relationships/font" Target="fonts/Montserrat-italic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26" Type="http://schemas.openxmlformats.org/officeDocument/2006/relationships/font" Target="fonts/Lato-bold.fntdata"/><Relationship Id="rId25" Type="http://schemas.openxmlformats.org/officeDocument/2006/relationships/font" Target="fonts/Lato-regular.fntdata"/><Relationship Id="rId28" Type="http://schemas.openxmlformats.org/officeDocument/2006/relationships/font" Target="fonts/Lato-boldItalic.fntdata"/><Relationship Id="rId27" Type="http://schemas.openxmlformats.org/officeDocument/2006/relationships/font" Target="fonts/Lato-italic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29" Type="http://schemas.openxmlformats.org/officeDocument/2006/relationships/font" Target="fonts/Viga-regular.fntdata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font" Target="fonts/DMSans-bold.fntdata"/><Relationship Id="rId30" Type="http://schemas.openxmlformats.org/officeDocument/2006/relationships/font" Target="fonts/DMSans-regular.fntdata"/><Relationship Id="rId11" Type="http://schemas.openxmlformats.org/officeDocument/2006/relationships/slide" Target="slides/slide4.xml"/><Relationship Id="rId33" Type="http://schemas.openxmlformats.org/officeDocument/2006/relationships/font" Target="fonts/DMSans-boldItalic.fntdata"/><Relationship Id="rId10" Type="http://schemas.openxmlformats.org/officeDocument/2006/relationships/slide" Target="slides/slide3.xml"/><Relationship Id="rId32" Type="http://schemas.openxmlformats.org/officeDocument/2006/relationships/font" Target="fonts/DMSans-italic.fntdata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font" Target="fonts/Roboto-regular.fntdata"/><Relationship Id="rId16" Type="http://schemas.openxmlformats.org/officeDocument/2006/relationships/slide" Target="slides/slide9.xml"/><Relationship Id="rId19" Type="http://schemas.openxmlformats.org/officeDocument/2006/relationships/font" Target="fonts/Roboto-italic.fntdata"/><Relationship Id="rId18" Type="http://schemas.openxmlformats.org/officeDocument/2006/relationships/font" Target="fonts/Roboto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8d3308f0c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8d3308f0c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8d3308f0c3_0_6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8d3308f0c3_0_6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8d3308f0c3_0_6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8d3308f0c3_0_6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8d3308f0c3_0_6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8d3308f0c3_0_6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8d3308f0c3_0_7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8d3308f0c3_0_7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8d3308f0c3_0_7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8d3308f0c3_0_7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8d3308f0c3_0_12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8d3308f0c3_0_1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8d4f4f3540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8d4f4f3540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8d3308f0c3_0_10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8d3308f0c3_0_10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png"/><Relationship Id="rId3" Type="http://schemas.openxmlformats.org/officeDocument/2006/relationships/image" Target="../media/image17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png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Relationship Id="rId6" Type="http://schemas.openxmlformats.org/officeDocument/2006/relationships/slide" Target="/ppt/slides/slide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55" name="Google Shape;55;p14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56" name="Google Shape;56;p14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57" name="Google Shape;57;p14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58" name="Google Shape;58;p14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59" name="Google Shape;59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0" name="Google Shape;60;p14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14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15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64" name="Google Shape;64;p15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15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15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15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15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15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15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15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5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5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15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15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5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15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15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15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15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15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2" name="Google Shape;82;p15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3" name="Google Shape;83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4" name="Google Shape;84;p15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5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5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5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oogle Shape;89;p16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90" name="Google Shape;90;p16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16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16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16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16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16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16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16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16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16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16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16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6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16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16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16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16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16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8" name="Google Shape;108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9" name="Google Shape;109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17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17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17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5" name="Google Shape;115;p1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16" name="Google Shape;116;p1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8" name="Google Shape;118;p1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9" name="Google Shape;119;p17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0" name="Google Shape;120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1">
  <p:cSld name="TITLE_AND_BODY_2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8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23" name="Google Shape;123;p18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18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5" name="Google Shape;125;p18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8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8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8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8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33" name="Google Shape;133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2">
  <p:cSld name="TITLE_AND_BODY_2_1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9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36" name="Google Shape;136;p19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9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9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9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19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1" name="Google Shape;141;p1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42" name="Google Shape;142;p1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4" name="Google Shape;144;p19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45" name="Google Shape;145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6" name="Google Shape;146;p19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0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20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20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20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2" name="Google Shape;152;p2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53" name="Google Shape;153;p2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2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5" name="Google Shape;155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56" name="Google Shape;156;p20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57" name="Google Shape;157;p20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58" name="Google Shape;158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1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21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21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21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4" name="Google Shape;164;p21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5" name="Google Shape;165;p21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21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7" name="Google Shape;167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68" name="Google Shape;168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2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22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22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22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4" name="Google Shape;174;p2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75" name="Google Shape;175;p2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2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22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8" name="Google Shape;178;p22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9" name="Google Shape;179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2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2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2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5" name="Google Shape;185;p23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86" name="Google Shape;186;p23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23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23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23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23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23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23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23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23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23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23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23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23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23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23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23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23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23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4" name="Google Shape;204;p23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5" name="Google Shape;205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4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24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24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24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1" name="Google Shape;211;p2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12" name="Google Shape;212;p2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2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4" name="Google Shape;214;p24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24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216" name="Google Shape;216;p24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17" name="Google Shape;217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9" name="Google Shape;219;p25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220" name="Google Shape;220;p25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25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2" name="Google Shape;222;p25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223" name="Google Shape;223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4" name="Google Shape;224;p25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25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25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25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9" name="Google Shape;229;p26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30" name="Google Shape;230;p26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26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26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26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26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26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26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26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26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26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26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26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26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26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26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26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26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26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8" name="Google Shape;248;p26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49" name="Google Shape;249;p26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50" name="Google Shape;250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1" name="Google Shape;251;p26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26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26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26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3">
  <p:cSld name="TITLE_AND_BODY_1"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58" name="Google Shape;258;p28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59" name="Google Shape;259;p2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60" name="Google Shape;260;p28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61" name="Google Shape;261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2" name="Google Shape;262;p28">
            <a:hlinkClick action="ppaction://hlinksldjump" r:id="rId3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28">
            <a:hlinkClick action="ppaction://hlinksldjump" r:id="rId4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28">
            <a:hlinkClick action="ppaction://hlinksldjump" r:id="rId5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28">
            <a:hlinkClick action="ppaction://hlinksldjump" r:id="rId6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6" name="Google Shape;266;p2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67" name="Google Shape;267;p2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2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Relationship Id="rId4" Type="http://schemas.openxmlformats.org/officeDocument/2006/relationships/hyperlink" Target="https://www.tensorflow.org/lite/models/text_classification/overview" TargetMode="External"/></Relationships>
</file>

<file path=ppt/slides/_rels/slide8.xml.rels><?xml version="1.0" encoding="UTF-8" standalone="yes"?><Relationships xmlns="http://schemas.openxmlformats.org/package/2006/relationships"><Relationship Id="rId10" Type="http://schemas.openxmlformats.org/officeDocument/2006/relationships/image" Target="../media/image6.jpg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jpg"/><Relationship Id="rId4" Type="http://schemas.openxmlformats.org/officeDocument/2006/relationships/image" Target="../media/image10.jpg"/><Relationship Id="rId9" Type="http://schemas.openxmlformats.org/officeDocument/2006/relationships/image" Target="../media/image7.jpg"/><Relationship Id="rId5" Type="http://schemas.openxmlformats.org/officeDocument/2006/relationships/image" Target="../media/image3.jpg"/><Relationship Id="rId6" Type="http://schemas.openxmlformats.org/officeDocument/2006/relationships/image" Target="../media/image9.jpg"/><Relationship Id="rId7" Type="http://schemas.openxmlformats.org/officeDocument/2006/relationships/image" Target="../media/image8.jpg"/><Relationship Id="rId8" Type="http://schemas.openxmlformats.org/officeDocument/2006/relationships/image" Target="../media/image4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Google Shape;27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0"/>
          <p:cNvSpPr txBox="1"/>
          <p:nvPr>
            <p:ph type="title"/>
          </p:nvPr>
        </p:nvSpPr>
        <p:spPr>
          <a:xfrm>
            <a:off x="487600" y="97750"/>
            <a:ext cx="7362000" cy="4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u="sng">
                <a:solidFill>
                  <a:srgbClr val="FFFFFF"/>
                </a:solidFill>
                <a:latin typeface="Viga"/>
                <a:ea typeface="Viga"/>
                <a:cs typeface="Viga"/>
                <a:sym typeface="Viga"/>
              </a:rPr>
              <a:t>Problem Statements:</a:t>
            </a:r>
            <a:endParaRPr sz="3000" u="sng">
              <a:solidFill>
                <a:srgbClr val="FFFFFF"/>
              </a:solidFill>
              <a:latin typeface="Viga"/>
              <a:ea typeface="Viga"/>
              <a:cs typeface="Viga"/>
              <a:sym typeface="Viga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30"/>
          <p:cNvSpPr txBox="1"/>
          <p:nvPr/>
        </p:nvSpPr>
        <p:spPr>
          <a:xfrm>
            <a:off x="401950" y="1738000"/>
            <a:ext cx="8621100" cy="48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</a:rPr>
              <a:t>1) Mechanism / tool that retrieves the information relating to transmission of a disputed posting and immediate deletion of the same within no time from WhatsApp messenger.</a:t>
            </a:r>
            <a:endParaRPr sz="1500">
              <a:solidFill>
                <a:srgbClr val="FFFFFF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0" name="Google Shape;280;p30"/>
          <p:cNvSpPr txBox="1"/>
          <p:nvPr/>
        </p:nvSpPr>
        <p:spPr>
          <a:xfrm>
            <a:off x="401950" y="2386088"/>
            <a:ext cx="8621100" cy="48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</a:rPr>
              <a:t>2) Mechanism / tool that capture the GPS coordinates &amp; other credentials of certain message / posting posted using WhatsApp / Facebook and other messaging APPs.</a:t>
            </a:r>
            <a:endParaRPr sz="1500">
              <a:solidFill>
                <a:srgbClr val="FFFFFF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1" name="Google Shape;281;p30"/>
          <p:cNvSpPr txBox="1"/>
          <p:nvPr/>
        </p:nvSpPr>
        <p:spPr>
          <a:xfrm>
            <a:off x="401950" y="3682300"/>
            <a:ext cx="8621100" cy="48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</a:rPr>
              <a:t>4) Mechanism / tool that pings any social media account and capture the IP address and other credentials associated with that account.</a:t>
            </a:r>
            <a:endParaRPr sz="1500">
              <a:solidFill>
                <a:srgbClr val="FFFFFF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2" name="Google Shape;282;p30"/>
          <p:cNvSpPr txBox="1"/>
          <p:nvPr/>
        </p:nvSpPr>
        <p:spPr>
          <a:xfrm>
            <a:off x="360050" y="3034200"/>
            <a:ext cx="8621100" cy="48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</a:rPr>
              <a:t>3) Mechanism / tool that retrieves the initial user of certain posting in WhatsApp and Facebook using message ID.</a:t>
            </a:r>
            <a:endParaRPr sz="1500">
              <a:solidFill>
                <a:srgbClr val="FFFFFF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3" name="Google Shape;283;p30"/>
          <p:cNvSpPr txBox="1"/>
          <p:nvPr/>
        </p:nvSpPr>
        <p:spPr>
          <a:xfrm>
            <a:off x="420350" y="4230625"/>
            <a:ext cx="8500200" cy="55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FFFFFF"/>
              </a:solidFill>
            </a:endParaRPr>
          </a:p>
          <a:p>
            <a:pPr indent="0" lvl="0" marL="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</a:rPr>
              <a:t>5) Mechanism / tool / device that sends a signal to the target mobile and calculate the distance and direction from the source.</a:t>
            </a:r>
            <a:endParaRPr sz="60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FFFFFF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4" name="Google Shape;284;p30"/>
          <p:cNvSpPr txBox="1"/>
          <p:nvPr/>
        </p:nvSpPr>
        <p:spPr>
          <a:xfrm>
            <a:off x="420350" y="809225"/>
            <a:ext cx="8500200" cy="6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Solutions required to solve the challenges faced by Law Investigating  Officers (LEOs) in Cyber Crimes:</a:t>
            </a:r>
            <a:endParaRPr sz="2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1"/>
          <p:cNvSpPr txBox="1"/>
          <p:nvPr>
            <p:ph type="title"/>
          </p:nvPr>
        </p:nvSpPr>
        <p:spPr>
          <a:xfrm>
            <a:off x="2161500" y="1770000"/>
            <a:ext cx="6909900" cy="54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Proposed Idea and Architecture</a:t>
            </a:r>
            <a:endParaRPr sz="340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4" name="Google Shape;294;p32"/>
          <p:cNvGrpSpPr/>
          <p:nvPr/>
        </p:nvGrpSpPr>
        <p:grpSpPr>
          <a:xfrm>
            <a:off x="3636625" y="321475"/>
            <a:ext cx="5254050" cy="291300"/>
            <a:chOff x="3636625" y="321475"/>
            <a:chExt cx="5254050" cy="291300"/>
          </a:xfrm>
        </p:grpSpPr>
        <p:sp>
          <p:nvSpPr>
            <p:cNvPr id="295" name="Google Shape;295;p32"/>
            <p:cNvSpPr/>
            <p:nvPr/>
          </p:nvSpPr>
          <p:spPr>
            <a:xfrm>
              <a:off x="3636625" y="321475"/>
              <a:ext cx="1637400" cy="2913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Social Media App</a:t>
              </a:r>
              <a:endParaRPr/>
            </a:p>
          </p:txBody>
        </p:sp>
        <p:sp>
          <p:nvSpPr>
            <p:cNvPr id="296" name="Google Shape;296;p32"/>
            <p:cNvSpPr txBox="1"/>
            <p:nvPr/>
          </p:nvSpPr>
          <p:spPr>
            <a:xfrm>
              <a:off x="5836675" y="321475"/>
              <a:ext cx="3054000" cy="29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999999"/>
                  </a:solidFill>
                </a:rPr>
                <a:t>GPS Access Primary Requirement</a:t>
              </a:r>
              <a:endParaRPr>
                <a:solidFill>
                  <a:srgbClr val="999999"/>
                </a:solidFill>
              </a:endParaRPr>
            </a:p>
          </p:txBody>
        </p:sp>
        <p:cxnSp>
          <p:nvCxnSpPr>
            <p:cNvPr id="297" name="Google Shape;297;p32"/>
            <p:cNvCxnSpPr>
              <a:stCxn id="296" idx="1"/>
              <a:endCxn id="295" idx="3"/>
            </p:cNvCxnSpPr>
            <p:nvPr/>
          </p:nvCxnSpPr>
          <p:spPr>
            <a:xfrm rot="10800000">
              <a:off x="5273875" y="467125"/>
              <a:ext cx="562800" cy="0"/>
            </a:xfrm>
            <a:prstGeom prst="straightConnector1">
              <a:avLst/>
            </a:prstGeom>
            <a:noFill/>
            <a:ln cap="flat" cmpd="sng" w="9525">
              <a:solidFill>
                <a:srgbClr val="434343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298" name="Google Shape;298;p32"/>
          <p:cNvGrpSpPr/>
          <p:nvPr/>
        </p:nvGrpSpPr>
        <p:grpSpPr>
          <a:xfrm>
            <a:off x="1509550" y="612775"/>
            <a:ext cx="5472150" cy="632900"/>
            <a:chOff x="1509550" y="612775"/>
            <a:chExt cx="5472150" cy="632900"/>
          </a:xfrm>
        </p:grpSpPr>
        <p:grpSp>
          <p:nvGrpSpPr>
            <p:cNvPr id="299" name="Google Shape;299;p32"/>
            <p:cNvGrpSpPr/>
            <p:nvPr/>
          </p:nvGrpSpPr>
          <p:grpSpPr>
            <a:xfrm>
              <a:off x="1509550" y="612775"/>
              <a:ext cx="2945775" cy="632900"/>
              <a:chOff x="1509550" y="612775"/>
              <a:chExt cx="2945775" cy="632900"/>
            </a:xfrm>
          </p:grpSpPr>
          <p:sp>
            <p:nvSpPr>
              <p:cNvPr id="300" name="Google Shape;300;p32"/>
              <p:cNvSpPr/>
              <p:nvPr/>
            </p:nvSpPr>
            <p:spPr>
              <a:xfrm>
                <a:off x="1509550" y="954375"/>
                <a:ext cx="1215000" cy="2913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rgbClr val="43434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/>
                  <a:t>Admin Panel</a:t>
                </a:r>
                <a:endParaRPr sz="1200"/>
              </a:p>
            </p:txBody>
          </p:sp>
          <p:cxnSp>
            <p:nvCxnSpPr>
              <p:cNvPr id="301" name="Google Shape;301;p32"/>
              <p:cNvCxnSpPr>
                <a:stCxn id="295" idx="2"/>
                <a:endCxn id="300" idx="0"/>
              </p:cNvCxnSpPr>
              <p:nvPr/>
            </p:nvCxnSpPr>
            <p:spPr>
              <a:xfrm flipH="1">
                <a:off x="2117125" y="612775"/>
                <a:ext cx="2338200" cy="3417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434343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</p:grpSp>
        <p:grpSp>
          <p:nvGrpSpPr>
            <p:cNvPr id="302" name="Google Shape;302;p32"/>
            <p:cNvGrpSpPr/>
            <p:nvPr/>
          </p:nvGrpSpPr>
          <p:grpSpPr>
            <a:xfrm>
              <a:off x="4455325" y="612775"/>
              <a:ext cx="2526375" cy="612800"/>
              <a:chOff x="4455325" y="612775"/>
              <a:chExt cx="2526375" cy="612800"/>
            </a:xfrm>
          </p:grpSpPr>
          <p:sp>
            <p:nvSpPr>
              <p:cNvPr id="303" name="Google Shape;303;p32"/>
              <p:cNvSpPr/>
              <p:nvPr/>
            </p:nvSpPr>
            <p:spPr>
              <a:xfrm>
                <a:off x="5766700" y="934275"/>
                <a:ext cx="1215000" cy="2913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rgbClr val="43434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/>
                  <a:t>User Interface</a:t>
                </a:r>
                <a:endParaRPr sz="1200"/>
              </a:p>
            </p:txBody>
          </p:sp>
          <p:cxnSp>
            <p:nvCxnSpPr>
              <p:cNvPr id="304" name="Google Shape;304;p32"/>
              <p:cNvCxnSpPr>
                <a:stCxn id="295" idx="2"/>
                <a:endCxn id="303" idx="0"/>
              </p:cNvCxnSpPr>
              <p:nvPr/>
            </p:nvCxnSpPr>
            <p:spPr>
              <a:xfrm>
                <a:off x="4455325" y="612775"/>
                <a:ext cx="1918800" cy="321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434343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</p:grpSp>
      </p:grpSp>
      <p:grpSp>
        <p:nvGrpSpPr>
          <p:cNvPr id="305" name="Google Shape;305;p32"/>
          <p:cNvGrpSpPr/>
          <p:nvPr/>
        </p:nvGrpSpPr>
        <p:grpSpPr>
          <a:xfrm>
            <a:off x="121000" y="1245675"/>
            <a:ext cx="3803575" cy="633300"/>
            <a:chOff x="121000" y="1245675"/>
            <a:chExt cx="3803575" cy="633300"/>
          </a:xfrm>
        </p:grpSpPr>
        <p:sp>
          <p:nvSpPr>
            <p:cNvPr id="306" name="Google Shape;306;p32"/>
            <p:cNvSpPr/>
            <p:nvPr/>
          </p:nvSpPr>
          <p:spPr>
            <a:xfrm>
              <a:off x="121000" y="1587675"/>
              <a:ext cx="1566600" cy="2913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Reported Messages</a:t>
              </a:r>
              <a:endParaRPr sz="1200"/>
            </a:p>
          </p:txBody>
        </p:sp>
        <p:sp>
          <p:nvSpPr>
            <p:cNvPr id="307" name="Google Shape;307;p32"/>
            <p:cNvSpPr/>
            <p:nvPr/>
          </p:nvSpPr>
          <p:spPr>
            <a:xfrm>
              <a:off x="2429975" y="1581538"/>
              <a:ext cx="1494600" cy="2913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Blocked Messages</a:t>
              </a:r>
              <a:endParaRPr sz="1200"/>
            </a:p>
          </p:txBody>
        </p:sp>
        <p:cxnSp>
          <p:nvCxnSpPr>
            <p:cNvPr id="308" name="Google Shape;308;p32"/>
            <p:cNvCxnSpPr>
              <a:stCxn id="300" idx="2"/>
              <a:endCxn id="306" idx="0"/>
            </p:cNvCxnSpPr>
            <p:nvPr/>
          </p:nvCxnSpPr>
          <p:spPr>
            <a:xfrm flipH="1">
              <a:off x="904450" y="1245675"/>
              <a:ext cx="1212600" cy="342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09" name="Google Shape;309;p32"/>
            <p:cNvCxnSpPr>
              <a:stCxn id="300" idx="2"/>
              <a:endCxn id="307" idx="0"/>
            </p:cNvCxnSpPr>
            <p:nvPr/>
          </p:nvCxnSpPr>
          <p:spPr>
            <a:xfrm>
              <a:off x="2117050" y="1245675"/>
              <a:ext cx="1060200" cy="336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310" name="Google Shape;310;p32"/>
          <p:cNvGrpSpPr/>
          <p:nvPr/>
        </p:nvGrpSpPr>
        <p:grpSpPr>
          <a:xfrm>
            <a:off x="5173900" y="1225575"/>
            <a:ext cx="2400600" cy="612800"/>
            <a:chOff x="5173900" y="1225575"/>
            <a:chExt cx="2400600" cy="612800"/>
          </a:xfrm>
        </p:grpSpPr>
        <p:sp>
          <p:nvSpPr>
            <p:cNvPr id="311" name="Google Shape;311;p32"/>
            <p:cNvSpPr/>
            <p:nvPr/>
          </p:nvSpPr>
          <p:spPr>
            <a:xfrm>
              <a:off x="5173900" y="1547075"/>
              <a:ext cx="2400600" cy="2913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Capture IP &amp; GPS Coordinates</a:t>
              </a:r>
              <a:endParaRPr sz="1200"/>
            </a:p>
          </p:txBody>
        </p:sp>
        <p:cxnSp>
          <p:nvCxnSpPr>
            <p:cNvPr id="312" name="Google Shape;312;p32"/>
            <p:cNvCxnSpPr>
              <a:stCxn id="303" idx="2"/>
              <a:endCxn id="311" idx="0"/>
            </p:cNvCxnSpPr>
            <p:nvPr/>
          </p:nvCxnSpPr>
          <p:spPr>
            <a:xfrm>
              <a:off x="6374200" y="1225575"/>
              <a:ext cx="0" cy="3216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313" name="Google Shape;313;p32"/>
          <p:cNvGrpSpPr/>
          <p:nvPr/>
        </p:nvGrpSpPr>
        <p:grpSpPr>
          <a:xfrm>
            <a:off x="5796550" y="1838375"/>
            <a:ext cx="1155300" cy="591100"/>
            <a:chOff x="5796550" y="1838375"/>
            <a:chExt cx="1155300" cy="591100"/>
          </a:xfrm>
        </p:grpSpPr>
        <p:sp>
          <p:nvSpPr>
            <p:cNvPr id="314" name="Google Shape;314;p32"/>
            <p:cNvSpPr/>
            <p:nvPr/>
          </p:nvSpPr>
          <p:spPr>
            <a:xfrm>
              <a:off x="5796550" y="2138175"/>
              <a:ext cx="1155300" cy="2913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Sender Side</a:t>
              </a:r>
              <a:endParaRPr sz="1200"/>
            </a:p>
          </p:txBody>
        </p:sp>
        <p:cxnSp>
          <p:nvCxnSpPr>
            <p:cNvPr id="315" name="Google Shape;315;p32"/>
            <p:cNvCxnSpPr>
              <a:stCxn id="311" idx="2"/>
              <a:endCxn id="314" idx="0"/>
            </p:cNvCxnSpPr>
            <p:nvPr/>
          </p:nvCxnSpPr>
          <p:spPr>
            <a:xfrm>
              <a:off x="6374200" y="1838375"/>
              <a:ext cx="0" cy="299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316" name="Google Shape;316;p32"/>
          <p:cNvGrpSpPr/>
          <p:nvPr/>
        </p:nvGrpSpPr>
        <p:grpSpPr>
          <a:xfrm>
            <a:off x="4868825" y="3060175"/>
            <a:ext cx="3238325" cy="529874"/>
            <a:chOff x="4868825" y="3060175"/>
            <a:chExt cx="3238325" cy="529874"/>
          </a:xfrm>
        </p:grpSpPr>
        <p:grpSp>
          <p:nvGrpSpPr>
            <p:cNvPr id="317" name="Google Shape;317;p32"/>
            <p:cNvGrpSpPr/>
            <p:nvPr/>
          </p:nvGrpSpPr>
          <p:grpSpPr>
            <a:xfrm>
              <a:off x="4868825" y="3060175"/>
              <a:ext cx="1505375" cy="529863"/>
              <a:chOff x="4868825" y="3060175"/>
              <a:chExt cx="1505375" cy="529863"/>
            </a:xfrm>
          </p:grpSpPr>
          <p:sp>
            <p:nvSpPr>
              <p:cNvPr id="318" name="Google Shape;318;p32"/>
              <p:cNvSpPr/>
              <p:nvPr/>
            </p:nvSpPr>
            <p:spPr>
              <a:xfrm>
                <a:off x="4868825" y="3298738"/>
                <a:ext cx="858300" cy="2913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/>
                  <a:t>Disputed</a:t>
                </a:r>
                <a:endParaRPr sz="1200"/>
              </a:p>
            </p:txBody>
          </p:sp>
          <p:cxnSp>
            <p:nvCxnSpPr>
              <p:cNvPr id="319" name="Google Shape;319;p32"/>
              <p:cNvCxnSpPr>
                <a:stCxn id="320" idx="2"/>
                <a:endCxn id="318" idx="0"/>
              </p:cNvCxnSpPr>
              <p:nvPr/>
            </p:nvCxnSpPr>
            <p:spPr>
              <a:xfrm flipH="1">
                <a:off x="5298100" y="3060175"/>
                <a:ext cx="1076100" cy="238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</p:grpSp>
        <p:grpSp>
          <p:nvGrpSpPr>
            <p:cNvPr id="321" name="Google Shape;321;p32"/>
            <p:cNvGrpSpPr/>
            <p:nvPr/>
          </p:nvGrpSpPr>
          <p:grpSpPr>
            <a:xfrm>
              <a:off x="6374200" y="3060175"/>
              <a:ext cx="1732950" cy="529874"/>
              <a:chOff x="6374200" y="3060175"/>
              <a:chExt cx="1732950" cy="529874"/>
            </a:xfrm>
          </p:grpSpPr>
          <p:sp>
            <p:nvSpPr>
              <p:cNvPr id="322" name="Google Shape;322;p32"/>
              <p:cNvSpPr/>
              <p:nvPr/>
            </p:nvSpPr>
            <p:spPr>
              <a:xfrm>
                <a:off x="6951850" y="3298749"/>
                <a:ext cx="1155300" cy="2913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/>
                  <a:t>Non-Disputed</a:t>
                </a:r>
                <a:endParaRPr sz="1200"/>
              </a:p>
            </p:txBody>
          </p:sp>
          <p:cxnSp>
            <p:nvCxnSpPr>
              <p:cNvPr id="323" name="Google Shape;323;p32"/>
              <p:cNvCxnSpPr>
                <a:stCxn id="320" idx="2"/>
                <a:endCxn id="322" idx="0"/>
              </p:cNvCxnSpPr>
              <p:nvPr/>
            </p:nvCxnSpPr>
            <p:spPr>
              <a:xfrm>
                <a:off x="6374200" y="3060175"/>
                <a:ext cx="1155300" cy="238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</p:grpSp>
      </p:grpSp>
      <p:sp>
        <p:nvSpPr>
          <p:cNvPr id="320" name="Google Shape;320;p32"/>
          <p:cNvSpPr/>
          <p:nvPr/>
        </p:nvSpPr>
        <p:spPr>
          <a:xfrm>
            <a:off x="4908700" y="2768875"/>
            <a:ext cx="2931000" cy="291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Sentiment Analysis + Keyword Matching</a:t>
            </a:r>
            <a:endParaRPr sz="1200"/>
          </a:p>
        </p:txBody>
      </p:sp>
      <p:grpSp>
        <p:nvGrpSpPr>
          <p:cNvPr id="324" name="Google Shape;324;p32"/>
          <p:cNvGrpSpPr/>
          <p:nvPr/>
        </p:nvGrpSpPr>
        <p:grpSpPr>
          <a:xfrm>
            <a:off x="6374200" y="2429475"/>
            <a:ext cx="1274425" cy="343300"/>
            <a:chOff x="6374200" y="2429475"/>
            <a:chExt cx="1274425" cy="343300"/>
          </a:xfrm>
        </p:grpSpPr>
        <p:cxnSp>
          <p:nvCxnSpPr>
            <p:cNvPr id="325" name="Google Shape;325;p32"/>
            <p:cNvCxnSpPr>
              <a:stCxn id="314" idx="2"/>
              <a:endCxn id="320" idx="0"/>
            </p:cNvCxnSpPr>
            <p:nvPr/>
          </p:nvCxnSpPr>
          <p:spPr>
            <a:xfrm>
              <a:off x="6374200" y="2429475"/>
              <a:ext cx="0" cy="339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326" name="Google Shape;326;p32"/>
            <p:cNvSpPr txBox="1"/>
            <p:nvPr/>
          </p:nvSpPr>
          <p:spPr>
            <a:xfrm>
              <a:off x="6533525" y="2451175"/>
              <a:ext cx="1115100" cy="32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Message</a:t>
              </a:r>
              <a:endParaRPr sz="1200"/>
            </a:p>
          </p:txBody>
        </p:sp>
      </p:grpSp>
      <p:grpSp>
        <p:nvGrpSpPr>
          <p:cNvPr id="327" name="Google Shape;327;p32"/>
          <p:cNvGrpSpPr/>
          <p:nvPr/>
        </p:nvGrpSpPr>
        <p:grpSpPr>
          <a:xfrm>
            <a:off x="6239750" y="3590049"/>
            <a:ext cx="2419875" cy="572526"/>
            <a:chOff x="6239750" y="3590049"/>
            <a:chExt cx="2419875" cy="572526"/>
          </a:xfrm>
        </p:grpSpPr>
        <p:grpSp>
          <p:nvGrpSpPr>
            <p:cNvPr id="328" name="Google Shape;328;p32"/>
            <p:cNvGrpSpPr/>
            <p:nvPr/>
          </p:nvGrpSpPr>
          <p:grpSpPr>
            <a:xfrm>
              <a:off x="6239750" y="3590049"/>
              <a:ext cx="1289750" cy="572513"/>
              <a:chOff x="6239750" y="3590049"/>
              <a:chExt cx="1289750" cy="572513"/>
            </a:xfrm>
          </p:grpSpPr>
          <p:sp>
            <p:nvSpPr>
              <p:cNvPr id="329" name="Google Shape;329;p32"/>
              <p:cNvSpPr/>
              <p:nvPr/>
            </p:nvSpPr>
            <p:spPr>
              <a:xfrm>
                <a:off x="6239750" y="3871263"/>
                <a:ext cx="1011000" cy="2913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Positive</a:t>
                </a:r>
                <a:endParaRPr/>
              </a:p>
            </p:txBody>
          </p:sp>
          <p:cxnSp>
            <p:nvCxnSpPr>
              <p:cNvPr id="330" name="Google Shape;330;p32"/>
              <p:cNvCxnSpPr>
                <a:stCxn id="322" idx="2"/>
                <a:endCxn id="329" idx="0"/>
              </p:cNvCxnSpPr>
              <p:nvPr/>
            </p:nvCxnSpPr>
            <p:spPr>
              <a:xfrm flipH="1">
                <a:off x="6745300" y="3590049"/>
                <a:ext cx="784200" cy="281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</p:grpSp>
        <p:grpSp>
          <p:nvGrpSpPr>
            <p:cNvPr id="331" name="Google Shape;331;p32"/>
            <p:cNvGrpSpPr/>
            <p:nvPr/>
          </p:nvGrpSpPr>
          <p:grpSpPr>
            <a:xfrm>
              <a:off x="7529500" y="3590049"/>
              <a:ext cx="1130125" cy="572526"/>
              <a:chOff x="7529500" y="3590049"/>
              <a:chExt cx="1130125" cy="572526"/>
            </a:xfrm>
          </p:grpSpPr>
          <p:sp>
            <p:nvSpPr>
              <p:cNvPr id="332" name="Google Shape;332;p32"/>
              <p:cNvSpPr/>
              <p:nvPr/>
            </p:nvSpPr>
            <p:spPr>
              <a:xfrm>
                <a:off x="7648625" y="3871275"/>
                <a:ext cx="1011000" cy="2913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Negative</a:t>
                </a:r>
                <a:endParaRPr/>
              </a:p>
            </p:txBody>
          </p:sp>
          <p:cxnSp>
            <p:nvCxnSpPr>
              <p:cNvPr id="333" name="Google Shape;333;p32"/>
              <p:cNvCxnSpPr>
                <a:stCxn id="322" idx="2"/>
                <a:endCxn id="332" idx="0"/>
              </p:cNvCxnSpPr>
              <p:nvPr/>
            </p:nvCxnSpPr>
            <p:spPr>
              <a:xfrm>
                <a:off x="7529500" y="3590049"/>
                <a:ext cx="624600" cy="281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</p:grpSp>
      </p:grpSp>
      <p:grpSp>
        <p:nvGrpSpPr>
          <p:cNvPr id="334" name="Google Shape;334;p32"/>
          <p:cNvGrpSpPr/>
          <p:nvPr/>
        </p:nvGrpSpPr>
        <p:grpSpPr>
          <a:xfrm>
            <a:off x="6352700" y="4162563"/>
            <a:ext cx="2110800" cy="940413"/>
            <a:chOff x="6352700" y="4162563"/>
            <a:chExt cx="2110800" cy="940413"/>
          </a:xfrm>
        </p:grpSpPr>
        <p:sp>
          <p:nvSpPr>
            <p:cNvPr id="335" name="Google Shape;335;p32"/>
            <p:cNvSpPr/>
            <p:nvPr/>
          </p:nvSpPr>
          <p:spPr>
            <a:xfrm>
              <a:off x="6352700" y="4811675"/>
              <a:ext cx="2110800" cy="2913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Message sent to Receiver</a:t>
              </a:r>
              <a:endParaRPr sz="1200"/>
            </a:p>
          </p:txBody>
        </p:sp>
        <p:cxnSp>
          <p:nvCxnSpPr>
            <p:cNvPr id="336" name="Google Shape;336;p32"/>
            <p:cNvCxnSpPr>
              <a:stCxn id="329" idx="2"/>
            </p:cNvCxnSpPr>
            <p:nvPr/>
          </p:nvCxnSpPr>
          <p:spPr>
            <a:xfrm>
              <a:off x="6745250" y="4162563"/>
              <a:ext cx="5700" cy="649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337" name="Google Shape;337;p32"/>
          <p:cNvGrpSpPr/>
          <p:nvPr/>
        </p:nvGrpSpPr>
        <p:grpSpPr>
          <a:xfrm>
            <a:off x="4550675" y="3590038"/>
            <a:ext cx="1494600" cy="529888"/>
            <a:chOff x="4550675" y="3590038"/>
            <a:chExt cx="1494600" cy="529888"/>
          </a:xfrm>
        </p:grpSpPr>
        <p:sp>
          <p:nvSpPr>
            <p:cNvPr id="338" name="Google Shape;338;p32"/>
            <p:cNvSpPr/>
            <p:nvPr/>
          </p:nvSpPr>
          <p:spPr>
            <a:xfrm>
              <a:off x="4550675" y="3828625"/>
              <a:ext cx="1494600" cy="2913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Message Blocked</a:t>
              </a:r>
              <a:endParaRPr sz="1200"/>
            </a:p>
          </p:txBody>
        </p:sp>
        <p:cxnSp>
          <p:nvCxnSpPr>
            <p:cNvPr id="339" name="Google Shape;339;p32"/>
            <p:cNvCxnSpPr>
              <a:stCxn id="318" idx="2"/>
              <a:endCxn id="338" idx="0"/>
            </p:cNvCxnSpPr>
            <p:nvPr/>
          </p:nvCxnSpPr>
          <p:spPr>
            <a:xfrm>
              <a:off x="5297975" y="3590038"/>
              <a:ext cx="0" cy="238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340" name="Google Shape;340;p32"/>
          <p:cNvGrpSpPr/>
          <p:nvPr/>
        </p:nvGrpSpPr>
        <p:grpSpPr>
          <a:xfrm>
            <a:off x="3924325" y="1717975"/>
            <a:ext cx="626350" cy="2256300"/>
            <a:chOff x="3924325" y="1717975"/>
            <a:chExt cx="626350" cy="2256300"/>
          </a:xfrm>
        </p:grpSpPr>
        <p:cxnSp>
          <p:nvCxnSpPr>
            <p:cNvPr id="341" name="Google Shape;341;p32"/>
            <p:cNvCxnSpPr>
              <a:stCxn id="338" idx="1"/>
            </p:cNvCxnSpPr>
            <p:nvPr/>
          </p:nvCxnSpPr>
          <p:spPr>
            <a:xfrm rot="10800000">
              <a:off x="4349975" y="1717975"/>
              <a:ext cx="200700" cy="2256300"/>
            </a:xfrm>
            <a:prstGeom prst="bentConnector2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42" name="Google Shape;342;p32"/>
            <p:cNvCxnSpPr/>
            <p:nvPr/>
          </p:nvCxnSpPr>
          <p:spPr>
            <a:xfrm rot="10800000">
              <a:off x="3924325" y="1727000"/>
              <a:ext cx="435600" cy="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343" name="Google Shape;343;p32"/>
          <p:cNvGrpSpPr/>
          <p:nvPr/>
        </p:nvGrpSpPr>
        <p:grpSpPr>
          <a:xfrm>
            <a:off x="7839700" y="2838025"/>
            <a:ext cx="1101025" cy="1610825"/>
            <a:chOff x="7839700" y="2838025"/>
            <a:chExt cx="1101025" cy="1610825"/>
          </a:xfrm>
        </p:grpSpPr>
        <p:sp>
          <p:nvSpPr>
            <p:cNvPr id="344" name="Google Shape;344;p32"/>
            <p:cNvSpPr txBox="1"/>
            <p:nvPr/>
          </p:nvSpPr>
          <p:spPr>
            <a:xfrm rot="-5400000">
              <a:off x="8061725" y="3395725"/>
              <a:ext cx="1436700" cy="32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/>
                <a:t>After Certain Count </a:t>
              </a:r>
              <a:endParaRPr sz="11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/>
                <a:t>Keyword is added</a:t>
              </a:r>
              <a:endParaRPr sz="1100"/>
            </a:p>
          </p:txBody>
        </p:sp>
        <p:cxnSp>
          <p:nvCxnSpPr>
            <p:cNvPr id="345" name="Google Shape;345;p32"/>
            <p:cNvCxnSpPr>
              <a:stCxn id="346" idx="3"/>
            </p:cNvCxnSpPr>
            <p:nvPr/>
          </p:nvCxnSpPr>
          <p:spPr>
            <a:xfrm flipH="1" rot="10800000">
              <a:off x="8817350" y="2873250"/>
              <a:ext cx="53100" cy="1575600"/>
            </a:xfrm>
            <a:prstGeom prst="bentConnector2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47" name="Google Shape;347;p32"/>
            <p:cNvCxnSpPr/>
            <p:nvPr/>
          </p:nvCxnSpPr>
          <p:spPr>
            <a:xfrm rot="10800000">
              <a:off x="7839700" y="2901163"/>
              <a:ext cx="1041000" cy="8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348" name="Google Shape;348;p32"/>
          <p:cNvGrpSpPr/>
          <p:nvPr/>
        </p:nvGrpSpPr>
        <p:grpSpPr>
          <a:xfrm>
            <a:off x="7250750" y="4169050"/>
            <a:ext cx="1566600" cy="642954"/>
            <a:chOff x="7250750" y="4169050"/>
            <a:chExt cx="1566600" cy="642954"/>
          </a:xfrm>
        </p:grpSpPr>
        <p:cxnSp>
          <p:nvCxnSpPr>
            <p:cNvPr id="349" name="Google Shape;349;p32"/>
            <p:cNvCxnSpPr/>
            <p:nvPr/>
          </p:nvCxnSpPr>
          <p:spPr>
            <a:xfrm flipH="1">
              <a:off x="7976350" y="4594504"/>
              <a:ext cx="1200" cy="217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grpSp>
          <p:nvGrpSpPr>
            <p:cNvPr id="350" name="Google Shape;350;p32"/>
            <p:cNvGrpSpPr/>
            <p:nvPr/>
          </p:nvGrpSpPr>
          <p:grpSpPr>
            <a:xfrm>
              <a:off x="7250750" y="4169050"/>
              <a:ext cx="1566600" cy="425450"/>
              <a:chOff x="7250750" y="4169050"/>
              <a:chExt cx="1566600" cy="425450"/>
            </a:xfrm>
          </p:grpSpPr>
          <p:sp>
            <p:nvSpPr>
              <p:cNvPr id="346" name="Google Shape;346;p32"/>
              <p:cNvSpPr/>
              <p:nvPr/>
            </p:nvSpPr>
            <p:spPr>
              <a:xfrm>
                <a:off x="7250750" y="4303200"/>
                <a:ext cx="1566600" cy="2913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/>
                  <a:t>Keyword Extraction</a:t>
                </a:r>
                <a:endParaRPr sz="1200"/>
              </a:p>
            </p:txBody>
          </p:sp>
          <p:cxnSp>
            <p:nvCxnSpPr>
              <p:cNvPr id="351" name="Google Shape;351;p32"/>
              <p:cNvCxnSpPr/>
              <p:nvPr/>
            </p:nvCxnSpPr>
            <p:spPr>
              <a:xfrm>
                <a:off x="8458650" y="4169050"/>
                <a:ext cx="0" cy="130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grpSp>
        <p:nvGrpSpPr>
          <p:cNvPr id="352" name="Google Shape;352;p32"/>
          <p:cNvGrpSpPr/>
          <p:nvPr/>
        </p:nvGrpSpPr>
        <p:grpSpPr>
          <a:xfrm>
            <a:off x="469013" y="1872838"/>
            <a:ext cx="3361488" cy="1319988"/>
            <a:chOff x="469013" y="1872838"/>
            <a:chExt cx="3361488" cy="1319988"/>
          </a:xfrm>
        </p:grpSpPr>
        <p:grpSp>
          <p:nvGrpSpPr>
            <p:cNvPr id="353" name="Google Shape;353;p32"/>
            <p:cNvGrpSpPr/>
            <p:nvPr/>
          </p:nvGrpSpPr>
          <p:grpSpPr>
            <a:xfrm>
              <a:off x="469013" y="2571750"/>
              <a:ext cx="3361488" cy="621075"/>
              <a:chOff x="469013" y="2571750"/>
              <a:chExt cx="3361488" cy="621075"/>
            </a:xfrm>
          </p:grpSpPr>
          <p:sp>
            <p:nvSpPr>
              <p:cNvPr id="354" name="Google Shape;354;p32"/>
              <p:cNvSpPr/>
              <p:nvPr/>
            </p:nvSpPr>
            <p:spPr>
              <a:xfrm>
                <a:off x="469013" y="2901513"/>
                <a:ext cx="1382400" cy="2913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/>
                  <a:t>IP &amp; Credential</a:t>
                </a:r>
                <a:endParaRPr sz="1200"/>
              </a:p>
            </p:txBody>
          </p:sp>
          <p:sp>
            <p:nvSpPr>
              <p:cNvPr id="355" name="Google Shape;355;p32"/>
              <p:cNvSpPr/>
              <p:nvPr/>
            </p:nvSpPr>
            <p:spPr>
              <a:xfrm>
                <a:off x="2448100" y="2901525"/>
                <a:ext cx="1382400" cy="2913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/>
                  <a:t>Location Tracking</a:t>
                </a:r>
                <a:endParaRPr sz="1200"/>
              </a:p>
            </p:txBody>
          </p:sp>
          <p:cxnSp>
            <p:nvCxnSpPr>
              <p:cNvPr id="356" name="Google Shape;356;p32"/>
              <p:cNvCxnSpPr>
                <a:stCxn id="357" idx="2"/>
                <a:endCxn id="354" idx="0"/>
              </p:cNvCxnSpPr>
              <p:nvPr/>
            </p:nvCxnSpPr>
            <p:spPr>
              <a:xfrm flipH="1">
                <a:off x="1160175" y="2571750"/>
                <a:ext cx="924300" cy="329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358" name="Google Shape;358;p32"/>
              <p:cNvCxnSpPr>
                <a:stCxn id="357" idx="2"/>
                <a:endCxn id="355" idx="0"/>
              </p:cNvCxnSpPr>
              <p:nvPr/>
            </p:nvCxnSpPr>
            <p:spPr>
              <a:xfrm>
                <a:off x="2084475" y="2571750"/>
                <a:ext cx="1054800" cy="329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</p:grpSp>
        <p:grpSp>
          <p:nvGrpSpPr>
            <p:cNvPr id="359" name="Google Shape;359;p32"/>
            <p:cNvGrpSpPr/>
            <p:nvPr/>
          </p:nvGrpSpPr>
          <p:grpSpPr>
            <a:xfrm>
              <a:off x="904300" y="1872838"/>
              <a:ext cx="2272975" cy="698913"/>
              <a:chOff x="904300" y="1872838"/>
              <a:chExt cx="2272975" cy="698913"/>
            </a:xfrm>
          </p:grpSpPr>
          <p:sp>
            <p:nvSpPr>
              <p:cNvPr id="357" name="Google Shape;357;p32"/>
              <p:cNvSpPr/>
              <p:nvPr/>
            </p:nvSpPr>
            <p:spPr>
              <a:xfrm>
                <a:off x="1205625" y="2208750"/>
                <a:ext cx="1757700" cy="3630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/>
                  <a:t>Sender &amp; Initial Sender </a:t>
                </a:r>
                <a:endParaRPr sz="1200"/>
              </a:p>
            </p:txBody>
          </p:sp>
          <p:cxnSp>
            <p:nvCxnSpPr>
              <p:cNvPr id="360" name="Google Shape;360;p32"/>
              <p:cNvCxnSpPr>
                <a:stCxn id="306" idx="2"/>
                <a:endCxn id="357" idx="0"/>
              </p:cNvCxnSpPr>
              <p:nvPr/>
            </p:nvCxnSpPr>
            <p:spPr>
              <a:xfrm flipH="1" rot="-5400000">
                <a:off x="1329550" y="1453725"/>
                <a:ext cx="329700" cy="1180200"/>
              </a:xfrm>
              <a:prstGeom prst="bentConnector3">
                <a:avLst>
                  <a:gd fmla="val 50011" name="adj1"/>
                </a:avLst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61" name="Google Shape;361;p32"/>
              <p:cNvCxnSpPr>
                <a:stCxn id="307" idx="2"/>
                <a:endCxn id="357" idx="0"/>
              </p:cNvCxnSpPr>
              <p:nvPr/>
            </p:nvCxnSpPr>
            <p:spPr>
              <a:xfrm rot="5400000">
                <a:off x="2462825" y="1494388"/>
                <a:ext cx="336000" cy="1092900"/>
              </a:xfrm>
              <a:prstGeom prst="bentConnector3">
                <a:avLst>
                  <a:gd fmla="val 49987" name="adj1"/>
                </a:avLst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33"/>
          <p:cNvSpPr txBox="1"/>
          <p:nvPr>
            <p:ph type="title"/>
          </p:nvPr>
        </p:nvSpPr>
        <p:spPr>
          <a:xfrm>
            <a:off x="2585225" y="95800"/>
            <a:ext cx="3372600" cy="73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 u="sng">
                <a:latin typeface="Arial"/>
                <a:ea typeface="Arial"/>
                <a:cs typeface="Arial"/>
                <a:sym typeface="Arial"/>
              </a:rPr>
              <a:t>Challenges </a:t>
            </a:r>
            <a:r>
              <a:rPr b="1" lang="en" sz="2800" u="sng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Faced</a:t>
            </a:r>
            <a:endParaRPr u="sng">
              <a:solidFill>
                <a:srgbClr val="000000"/>
              </a:solidFill>
            </a:endParaRPr>
          </a:p>
        </p:txBody>
      </p:sp>
      <p:sp>
        <p:nvSpPr>
          <p:cNvPr id="367" name="Google Shape;367;p33"/>
          <p:cNvSpPr txBox="1"/>
          <p:nvPr>
            <p:ph idx="1" type="body"/>
          </p:nvPr>
        </p:nvSpPr>
        <p:spPr>
          <a:xfrm>
            <a:off x="486550" y="1419450"/>
            <a:ext cx="3936300" cy="47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Roboto"/>
              <a:buChar char="❏"/>
            </a:pPr>
            <a:r>
              <a:rPr b="1" lang="en" sz="2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Data protection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b="1" sz="21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68" name="Google Shape;36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20225" y="3042900"/>
            <a:ext cx="3306250" cy="203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52125" y="895125"/>
            <a:ext cx="3871650" cy="17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p33"/>
          <p:cNvSpPr txBox="1"/>
          <p:nvPr>
            <p:ph idx="1" type="body"/>
          </p:nvPr>
        </p:nvSpPr>
        <p:spPr>
          <a:xfrm>
            <a:off x="486550" y="2032725"/>
            <a:ext cx="3936300" cy="38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Roboto"/>
              <a:buChar char="❏"/>
            </a:pPr>
            <a:r>
              <a:rPr b="1" lang="en" sz="2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End-to-End Encryption</a:t>
            </a:r>
            <a:endParaRPr b="1" sz="2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b="1" sz="21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1" name="Google Shape;371;p33"/>
          <p:cNvSpPr txBox="1"/>
          <p:nvPr>
            <p:ph idx="1" type="body"/>
          </p:nvPr>
        </p:nvSpPr>
        <p:spPr>
          <a:xfrm>
            <a:off x="486550" y="2616100"/>
            <a:ext cx="3254700" cy="47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Roboto"/>
              <a:buChar char="❏"/>
            </a:pPr>
            <a:r>
              <a:rPr b="1" lang="en" sz="2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User’s Privacy</a:t>
            </a:r>
            <a:endParaRPr b="1" sz="2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b="1" sz="21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34"/>
          <p:cNvSpPr txBox="1"/>
          <p:nvPr>
            <p:ph type="title"/>
          </p:nvPr>
        </p:nvSpPr>
        <p:spPr>
          <a:xfrm>
            <a:off x="780750" y="137175"/>
            <a:ext cx="8120700" cy="62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 u="sng">
                <a:latin typeface="Arial"/>
                <a:ea typeface="Arial"/>
                <a:cs typeface="Arial"/>
                <a:sym typeface="Arial"/>
              </a:rPr>
              <a:t>How we Overcome those Difficulties</a:t>
            </a:r>
            <a:endParaRPr b="1" sz="2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p34"/>
          <p:cNvSpPr txBox="1"/>
          <p:nvPr/>
        </p:nvSpPr>
        <p:spPr>
          <a:xfrm>
            <a:off x="540250" y="1970750"/>
            <a:ext cx="2756700" cy="82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</a:rPr>
              <a:t>TF Lite Model</a:t>
            </a:r>
            <a:endParaRPr sz="1600">
              <a:solidFill>
                <a:srgbClr val="FFFFFF"/>
              </a:solidFill>
            </a:endParaRPr>
          </a:p>
        </p:txBody>
      </p:sp>
      <p:cxnSp>
        <p:nvCxnSpPr>
          <p:cNvPr id="378" name="Google Shape;378;p34"/>
          <p:cNvCxnSpPr/>
          <p:nvPr/>
        </p:nvCxnSpPr>
        <p:spPr>
          <a:xfrm flipH="1">
            <a:off x="780745" y="1641850"/>
            <a:ext cx="7596300" cy="105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9" name="Google Shape;379;p34"/>
          <p:cNvCxnSpPr/>
          <p:nvPr/>
        </p:nvCxnSpPr>
        <p:spPr>
          <a:xfrm flipH="1">
            <a:off x="780842" y="3044098"/>
            <a:ext cx="2275500" cy="105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380" name="Google Shape;380;p34"/>
          <p:cNvCxnSpPr/>
          <p:nvPr/>
        </p:nvCxnSpPr>
        <p:spPr>
          <a:xfrm flipH="1">
            <a:off x="6101542" y="3044098"/>
            <a:ext cx="2275500" cy="105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381" name="Google Shape;381;p34"/>
          <p:cNvCxnSpPr/>
          <p:nvPr/>
        </p:nvCxnSpPr>
        <p:spPr>
          <a:xfrm flipH="1">
            <a:off x="780745" y="4455175"/>
            <a:ext cx="7596300" cy="105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2" name="Google Shape;382;p34"/>
          <p:cNvSpPr txBox="1"/>
          <p:nvPr/>
        </p:nvSpPr>
        <p:spPr>
          <a:xfrm>
            <a:off x="540250" y="3350711"/>
            <a:ext cx="3332700" cy="9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</a:rPr>
              <a:t>Predictions made </a:t>
            </a:r>
            <a:endParaRPr sz="20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</a:rPr>
              <a:t>         Locally</a:t>
            </a:r>
            <a:endParaRPr sz="2000">
              <a:solidFill>
                <a:srgbClr val="FFFFFF"/>
              </a:solidFill>
            </a:endParaRPr>
          </a:p>
        </p:txBody>
      </p:sp>
      <p:sp>
        <p:nvSpPr>
          <p:cNvPr id="383" name="Google Shape;383;p34"/>
          <p:cNvSpPr txBox="1"/>
          <p:nvPr/>
        </p:nvSpPr>
        <p:spPr>
          <a:xfrm>
            <a:off x="6050900" y="3342688"/>
            <a:ext cx="3182400" cy="82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</a:rPr>
              <a:t>End-to-End privacy is </a:t>
            </a:r>
            <a:endParaRPr sz="2000">
              <a:solidFill>
                <a:srgbClr val="FFFFFF"/>
              </a:solidFill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</a:rPr>
              <a:t>maintained</a:t>
            </a:r>
            <a:endParaRPr sz="2000">
              <a:solidFill>
                <a:srgbClr val="FFFFFF"/>
              </a:solidFill>
            </a:endParaRPr>
          </a:p>
        </p:txBody>
      </p:sp>
      <p:sp>
        <p:nvSpPr>
          <p:cNvPr id="384" name="Google Shape;384;p34"/>
          <p:cNvSpPr txBox="1"/>
          <p:nvPr/>
        </p:nvSpPr>
        <p:spPr>
          <a:xfrm>
            <a:off x="5981850" y="2016400"/>
            <a:ext cx="3162300" cy="82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No Message Content is shared with External server</a:t>
            </a:r>
            <a:r>
              <a:rPr lang="en" sz="1900">
                <a:solidFill>
                  <a:srgbClr val="FFFFFF"/>
                </a:solidFill>
              </a:rPr>
              <a:t> </a:t>
            </a:r>
            <a:endParaRPr sz="1700">
              <a:solidFill>
                <a:srgbClr val="FFFFFF"/>
              </a:solidFill>
            </a:endParaRPr>
          </a:p>
        </p:txBody>
      </p:sp>
      <p:pic>
        <p:nvPicPr>
          <p:cNvPr id="385" name="Google Shape;38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22700" y="1673550"/>
            <a:ext cx="3028200" cy="27516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3100" fill="hold"/>
                                        <p:tgtEl>
                                          <p:spTgt spid="38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1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1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5000" fill="hold"/>
                                        <p:tgtEl>
                                          <p:spTgt spid="38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35"/>
          <p:cNvSpPr txBox="1"/>
          <p:nvPr>
            <p:ph idx="2" type="title"/>
          </p:nvPr>
        </p:nvSpPr>
        <p:spPr>
          <a:xfrm>
            <a:off x="1937750" y="76150"/>
            <a:ext cx="56196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 u="sng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Advantages of</a:t>
            </a:r>
            <a:r>
              <a:rPr b="1" lang="en" sz="2800" u="sng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TF Lite Model:</a:t>
            </a:r>
            <a:endParaRPr b="1" sz="2800" u="sng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p35"/>
          <p:cNvSpPr txBox="1"/>
          <p:nvPr/>
        </p:nvSpPr>
        <p:spPr>
          <a:xfrm>
            <a:off x="4980775" y="765714"/>
            <a:ext cx="16818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2" name="Google Shape;392;p35"/>
          <p:cNvSpPr txBox="1"/>
          <p:nvPr>
            <p:ph type="title"/>
          </p:nvPr>
        </p:nvSpPr>
        <p:spPr>
          <a:xfrm>
            <a:off x="-120300" y="1315475"/>
            <a:ext cx="4416900" cy="41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Char char="❏"/>
            </a:pPr>
            <a:r>
              <a:rPr lang="en" sz="1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Require very less space</a:t>
            </a:r>
            <a:endParaRPr sz="19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700">
              <a:solidFill>
                <a:srgbClr val="FFFFFF"/>
              </a:solidFill>
            </a:endParaRPr>
          </a:p>
        </p:txBody>
      </p:sp>
      <p:sp>
        <p:nvSpPr>
          <p:cNvPr id="393" name="Google Shape;393;p35"/>
          <p:cNvSpPr txBox="1"/>
          <p:nvPr>
            <p:ph type="title"/>
          </p:nvPr>
        </p:nvSpPr>
        <p:spPr>
          <a:xfrm>
            <a:off x="-120300" y="1711475"/>
            <a:ext cx="4416900" cy="41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Char char="❏"/>
            </a:pPr>
            <a:r>
              <a:rPr lang="en" sz="1900">
                <a:latin typeface="Arial"/>
                <a:ea typeface="Arial"/>
                <a:cs typeface="Arial"/>
                <a:sym typeface="Arial"/>
              </a:rPr>
              <a:t>Gives Faster Result</a:t>
            </a:r>
            <a:endParaRPr sz="19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700">
              <a:solidFill>
                <a:srgbClr val="FFFFFF"/>
              </a:solidFill>
            </a:endParaRPr>
          </a:p>
        </p:txBody>
      </p:sp>
      <p:sp>
        <p:nvSpPr>
          <p:cNvPr id="394" name="Google Shape;394;p35"/>
          <p:cNvSpPr txBox="1"/>
          <p:nvPr>
            <p:ph type="title"/>
          </p:nvPr>
        </p:nvSpPr>
        <p:spPr>
          <a:xfrm>
            <a:off x="-120300" y="2549775"/>
            <a:ext cx="4416900" cy="106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❏"/>
            </a:pPr>
            <a:r>
              <a:rPr lang="en" sz="1900">
                <a:latin typeface="Arial"/>
                <a:ea typeface="Arial"/>
                <a:cs typeface="Arial"/>
                <a:sym typeface="Arial"/>
              </a:rPr>
              <a:t>No Compromise with user’s privacy, Data Protection and End-to-End Encryption</a:t>
            </a:r>
            <a:endParaRPr sz="1700">
              <a:solidFill>
                <a:srgbClr val="FFFFFF"/>
              </a:solidFill>
            </a:endParaRPr>
          </a:p>
        </p:txBody>
      </p:sp>
      <p:sp>
        <p:nvSpPr>
          <p:cNvPr id="395" name="Google Shape;395;p35"/>
          <p:cNvSpPr txBox="1"/>
          <p:nvPr>
            <p:ph type="title"/>
          </p:nvPr>
        </p:nvSpPr>
        <p:spPr>
          <a:xfrm>
            <a:off x="-120300" y="2130625"/>
            <a:ext cx="4287300" cy="41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Char char="❏"/>
            </a:pPr>
            <a:r>
              <a:rPr lang="en" sz="1900">
                <a:latin typeface="Arial"/>
                <a:ea typeface="Arial"/>
                <a:cs typeface="Arial"/>
                <a:sym typeface="Arial"/>
              </a:rPr>
              <a:t>Predictions made locally</a:t>
            </a:r>
            <a:endParaRPr sz="19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700">
              <a:solidFill>
                <a:srgbClr val="FFFFFF"/>
              </a:solidFill>
            </a:endParaRPr>
          </a:p>
        </p:txBody>
      </p:sp>
      <p:sp>
        <p:nvSpPr>
          <p:cNvPr id="396" name="Google Shape;396;p35"/>
          <p:cNvSpPr txBox="1"/>
          <p:nvPr>
            <p:ph type="title"/>
          </p:nvPr>
        </p:nvSpPr>
        <p:spPr>
          <a:xfrm>
            <a:off x="-120300" y="3685260"/>
            <a:ext cx="4416900" cy="72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Char char="❏"/>
            </a:pPr>
            <a:r>
              <a:rPr lang="en" sz="1900">
                <a:latin typeface="Arial"/>
                <a:ea typeface="Arial"/>
                <a:cs typeface="Arial"/>
                <a:sym typeface="Arial"/>
              </a:rPr>
              <a:t>Can be used in Production without any Reluctance</a:t>
            </a:r>
            <a:endParaRPr sz="19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700">
              <a:solidFill>
                <a:srgbClr val="FFFFFF"/>
              </a:solidFill>
            </a:endParaRPr>
          </a:p>
        </p:txBody>
      </p:sp>
      <p:sp>
        <p:nvSpPr>
          <p:cNvPr id="397" name="Google Shape;397;p35"/>
          <p:cNvSpPr txBox="1"/>
          <p:nvPr/>
        </p:nvSpPr>
        <p:spPr>
          <a:xfrm>
            <a:off x="5474800" y="2844150"/>
            <a:ext cx="1009800" cy="51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98" name="Google Shape;39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587050"/>
            <a:ext cx="4572000" cy="1716874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99" name="Google Shape;399;p35"/>
          <p:cNvGraphicFramePr/>
          <p:nvPr/>
        </p:nvGraphicFramePr>
        <p:xfrm>
          <a:off x="4592138" y="2303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{557F0983-3FFC-4EB0-A2DF-A57C885DDF4F}</a:tableStyleId>
              </a:tblPr>
              <a:tblGrid>
                <a:gridCol w="1132925"/>
                <a:gridCol w="2299150"/>
                <a:gridCol w="1099625"/>
              </a:tblGrid>
              <a:tr h="4894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rgbClr val="434343"/>
                          </a:solidFill>
                        </a:rPr>
                        <a:t>Model Size</a:t>
                      </a:r>
                      <a:endParaRPr b="1" sz="1300"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rgbClr val="434343"/>
                          </a:solidFill>
                        </a:rPr>
                        <a:t>Device</a:t>
                      </a:r>
                      <a:endParaRPr b="1" sz="1300"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rgbClr val="434343"/>
                          </a:solidFill>
                        </a:rPr>
                        <a:t>CPU</a:t>
                      </a:r>
                      <a:endParaRPr b="1" sz="1300"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9425"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rgbClr val="434343"/>
                          </a:solidFill>
                        </a:rPr>
                        <a:t>0.6Mb</a:t>
                      </a:r>
                      <a:endParaRPr b="1" sz="1300"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rgbClr val="434343"/>
                          </a:solidFill>
                        </a:rPr>
                        <a:t>Pixel 3 (Android 10)</a:t>
                      </a:r>
                      <a:endParaRPr b="1" sz="1300"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rgbClr val="434343"/>
                          </a:solidFill>
                        </a:rPr>
                        <a:t>0.05ms*</a:t>
                      </a:r>
                      <a:endParaRPr b="1" sz="1300"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9425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rgbClr val="434343"/>
                          </a:solidFill>
                        </a:rPr>
                        <a:t>Pixel 4 (Android 10)</a:t>
                      </a:r>
                      <a:endParaRPr b="1" sz="1300"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rgbClr val="434343"/>
                          </a:solidFill>
                        </a:rPr>
                        <a:t>0.05ms*</a:t>
                      </a:r>
                      <a:endParaRPr b="1" sz="1300"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9425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rgbClr val="434343"/>
                          </a:solidFill>
                        </a:rPr>
                        <a:t>iPhone XS (iSO 12.4.1)</a:t>
                      </a:r>
                      <a:endParaRPr b="1" sz="1300"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rgbClr val="434343"/>
                          </a:solidFill>
                        </a:rPr>
                        <a:t>0.025ms**</a:t>
                      </a:r>
                      <a:endParaRPr b="1" sz="1300"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400" name="Google Shape;400;p35"/>
          <p:cNvSpPr txBox="1"/>
          <p:nvPr/>
        </p:nvSpPr>
        <p:spPr>
          <a:xfrm>
            <a:off x="4592150" y="4261625"/>
            <a:ext cx="45318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34343"/>
                </a:solidFill>
              </a:rPr>
              <a:t>Source: </a:t>
            </a:r>
            <a:r>
              <a:rPr lang="en" sz="1100" u="sng">
                <a:solidFill>
                  <a:srgbClr val="1155CC"/>
                </a:solidFill>
                <a:hlinkClick r:id="rId4"/>
              </a:rPr>
              <a:t>https://www.tensorflow.org/lite/models/text_classification/overview</a:t>
            </a:r>
            <a:endParaRPr>
              <a:solidFill>
                <a:srgbClr val="1155CC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36"/>
          <p:cNvSpPr txBox="1"/>
          <p:nvPr>
            <p:ph idx="2" type="title"/>
          </p:nvPr>
        </p:nvSpPr>
        <p:spPr>
          <a:xfrm>
            <a:off x="3226300" y="104750"/>
            <a:ext cx="3868200" cy="6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 u="sng">
                <a:latin typeface="Arial"/>
                <a:ea typeface="Arial"/>
                <a:cs typeface="Arial"/>
                <a:sym typeface="Arial"/>
              </a:rPr>
              <a:t>Future  </a:t>
            </a:r>
            <a:r>
              <a:rPr b="1" lang="en" sz="2800" u="sng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Scopes:</a:t>
            </a:r>
            <a:endParaRPr b="1" sz="2800" u="sng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 u="sng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" name="Google Shape;406;p36"/>
          <p:cNvSpPr txBox="1"/>
          <p:nvPr>
            <p:ph type="title"/>
          </p:nvPr>
        </p:nvSpPr>
        <p:spPr>
          <a:xfrm>
            <a:off x="0" y="1403375"/>
            <a:ext cx="4572000" cy="6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ato"/>
              <a:buChar char="❏"/>
            </a:pPr>
            <a:r>
              <a:rPr lang="en" sz="2000">
                <a:latin typeface="Arial"/>
                <a:ea typeface="Arial"/>
                <a:cs typeface="Arial"/>
                <a:sym typeface="Arial"/>
              </a:rPr>
              <a:t>Federated learning can be applied</a:t>
            </a:r>
            <a:endParaRPr sz="19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700">
              <a:solidFill>
                <a:srgbClr val="FFFFFF"/>
              </a:solidFill>
            </a:endParaRPr>
          </a:p>
        </p:txBody>
      </p:sp>
      <p:sp>
        <p:nvSpPr>
          <p:cNvPr id="407" name="Google Shape;407;p36"/>
          <p:cNvSpPr txBox="1"/>
          <p:nvPr/>
        </p:nvSpPr>
        <p:spPr>
          <a:xfrm>
            <a:off x="0" y="2064663"/>
            <a:ext cx="4416900" cy="80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Lato"/>
              <a:buChar char="❏"/>
            </a:pPr>
            <a:r>
              <a:rPr lang="en" sz="2000">
                <a:solidFill>
                  <a:schemeClr val="lt1"/>
                </a:solidFill>
              </a:rPr>
              <a:t>Multi-language BERT Model</a:t>
            </a:r>
            <a:endParaRPr sz="20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08" name="Google Shape;408;p36"/>
          <p:cNvPicPr preferRelativeResize="0"/>
          <p:nvPr/>
        </p:nvPicPr>
        <p:blipFill rotWithShape="1">
          <a:blip r:embed="rId3">
            <a:alphaModFix/>
          </a:blip>
          <a:srcRect b="6085" l="28407" r="28498" t="0"/>
          <a:stretch/>
        </p:blipFill>
        <p:spPr>
          <a:xfrm>
            <a:off x="4711175" y="719150"/>
            <a:ext cx="4289548" cy="4102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p36"/>
          <p:cNvPicPr preferRelativeResize="0"/>
          <p:nvPr/>
        </p:nvPicPr>
        <p:blipFill rotWithShape="1">
          <a:blip r:embed="rId4">
            <a:alphaModFix/>
          </a:blip>
          <a:srcRect b="9024" l="25944" r="25751" t="0"/>
          <a:stretch/>
        </p:blipFill>
        <p:spPr>
          <a:xfrm>
            <a:off x="4699350" y="719150"/>
            <a:ext cx="4289548" cy="4102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p36"/>
          <p:cNvPicPr preferRelativeResize="0"/>
          <p:nvPr/>
        </p:nvPicPr>
        <p:blipFill rotWithShape="1">
          <a:blip r:embed="rId5">
            <a:alphaModFix/>
          </a:blip>
          <a:srcRect b="7183" l="24923" r="25078" t="0"/>
          <a:stretch/>
        </p:blipFill>
        <p:spPr>
          <a:xfrm>
            <a:off x="4699350" y="719150"/>
            <a:ext cx="4289548" cy="4102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p36"/>
          <p:cNvPicPr preferRelativeResize="0"/>
          <p:nvPr/>
        </p:nvPicPr>
        <p:blipFill rotWithShape="1">
          <a:blip r:embed="rId6">
            <a:alphaModFix/>
          </a:blip>
          <a:srcRect b="5873" l="23519" r="23746" t="0"/>
          <a:stretch/>
        </p:blipFill>
        <p:spPr>
          <a:xfrm>
            <a:off x="4711175" y="719150"/>
            <a:ext cx="4277725" cy="4102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p36"/>
          <p:cNvPicPr preferRelativeResize="0"/>
          <p:nvPr/>
        </p:nvPicPr>
        <p:blipFill rotWithShape="1">
          <a:blip r:embed="rId7">
            <a:alphaModFix/>
          </a:blip>
          <a:srcRect b="5606" l="23395" r="23506" t="0"/>
          <a:stretch/>
        </p:blipFill>
        <p:spPr>
          <a:xfrm>
            <a:off x="4699350" y="719150"/>
            <a:ext cx="4289548" cy="4102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p36"/>
          <p:cNvPicPr preferRelativeResize="0"/>
          <p:nvPr/>
        </p:nvPicPr>
        <p:blipFill rotWithShape="1">
          <a:blip r:embed="rId8">
            <a:alphaModFix/>
          </a:blip>
          <a:srcRect b="5347" l="23396" r="23380" t="0"/>
          <a:stretch/>
        </p:blipFill>
        <p:spPr>
          <a:xfrm>
            <a:off x="4711175" y="719150"/>
            <a:ext cx="4289548" cy="4102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Google Shape;414;p36"/>
          <p:cNvPicPr preferRelativeResize="0"/>
          <p:nvPr/>
        </p:nvPicPr>
        <p:blipFill rotWithShape="1">
          <a:blip r:embed="rId9">
            <a:alphaModFix/>
          </a:blip>
          <a:srcRect b="5087" l="26181" r="25514" t="0"/>
          <a:stretch/>
        </p:blipFill>
        <p:spPr>
          <a:xfrm>
            <a:off x="4711175" y="719150"/>
            <a:ext cx="4277725" cy="4102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p36"/>
          <p:cNvPicPr preferRelativeResize="0"/>
          <p:nvPr/>
        </p:nvPicPr>
        <p:blipFill rotWithShape="1">
          <a:blip r:embed="rId10">
            <a:alphaModFix/>
          </a:blip>
          <a:srcRect b="6138" l="30062" r="26538" t="0"/>
          <a:stretch/>
        </p:blipFill>
        <p:spPr>
          <a:xfrm>
            <a:off x="4711175" y="719150"/>
            <a:ext cx="4277725" cy="4102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3" presetSubtype="3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w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h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3" presetSubtype="3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w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h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3" presetSubtype="3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500"/>
                                        <p:tgtEl>
                                          <p:spTgt spid="4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w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500"/>
                                        <p:tgtEl>
                                          <p:spTgt spid="4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h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50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3" presetSubtype="3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500"/>
                                        <p:tgtEl>
                                          <p:spTgt spid="4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w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500"/>
                                        <p:tgtEl>
                                          <p:spTgt spid="4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h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50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3" presetSubtype="3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w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h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3" presetSubtype="3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w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h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3" presetSubtype="3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w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h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0" name="Google Shape;42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